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3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0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5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2A8B681-B1A4-4B95-9090-33300A1B4FF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C97D8BE-E70F-477E-8213-76191B75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929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Snow Water Equivalent vs. Stream Discharge 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3610"/>
            <a:ext cx="9144000" cy="1655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Sarah Ruth Merrigan, 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Xubin</a:t>
            </a:r>
            <a:r>
              <a:rPr lang="en-US" sz="2400" dirty="0" smtClean="0"/>
              <a:t> Zeng, University of Arizona Department of Hydrology and Atmospheric Science</a:t>
            </a:r>
          </a:p>
          <a:p>
            <a:r>
              <a:rPr lang="en-US" sz="2400" dirty="0"/>
              <a:t>ASU/NASA Space Grant </a:t>
            </a:r>
            <a:r>
              <a:rPr lang="en-US" sz="2400" dirty="0" smtClean="0"/>
              <a:t>Symposium</a:t>
            </a:r>
          </a:p>
          <a:p>
            <a:r>
              <a:rPr lang="en-US" sz="2400" dirty="0" smtClean="0"/>
              <a:t>April 22, 2017</a:t>
            </a:r>
            <a:endParaRPr lang="en-US" sz="2400" dirty="0"/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" y="5446712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44263" y="5476455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5522409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8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79800" y="5500291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68" y="240629"/>
            <a:ext cx="3681663" cy="2761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42" y="240629"/>
            <a:ext cx="3741822" cy="2806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68" y="3286480"/>
            <a:ext cx="3737810" cy="2803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76" y="3333676"/>
            <a:ext cx="3611953" cy="27089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975" y="1263316"/>
            <a:ext cx="819393" cy="67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2387" y="115958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SWE vs Discharge 1982-1986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199945" y="424663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SWE vs Discharge 1997-2001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199945" y="115958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SWE vs Discharge 1987-1991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1966" y="424663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SWE vs Discharge 1992-1996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79800" y="5500291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6" y="404517"/>
            <a:ext cx="4066675" cy="3050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2" y="400052"/>
            <a:ext cx="4066673" cy="3050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68" y="3450057"/>
            <a:ext cx="4247147" cy="31853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463389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SWE vs Discharge 2002-2006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728158" y="1463389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SWE vs Discharge 2007-2011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2568" y="4573406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SWE vs Discharge 2012-2014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6656" y="339936"/>
            <a:ext cx="10772775" cy="1658198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76656" y="1832971"/>
            <a:ext cx="5038344" cy="395749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Snow is the main source of water in the Upper Colorado River Basin</a:t>
            </a:r>
          </a:p>
          <a:p>
            <a:r>
              <a:rPr lang="en-US" sz="3000" dirty="0" smtClean="0"/>
              <a:t>By finding a correlation between snow water equivalent (SWE) and river discharge, a model can be developed to predict flow based on the amount of snow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68" y="1832971"/>
            <a:ext cx="6262732" cy="44276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4181" y="6260592"/>
            <a:ext cx="339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Upper Colorado River Basin </a:t>
            </a:r>
            <a:endParaRPr lang="en-US" dirty="0"/>
          </a:p>
        </p:txBody>
      </p:sp>
      <p:pic>
        <p:nvPicPr>
          <p:cNvPr id="9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79800" y="5500291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0106526" y="3491170"/>
            <a:ext cx="914400" cy="92442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2862" y="278700"/>
            <a:ext cx="10772775" cy="1658198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2862" y="1609848"/>
            <a:ext cx="5218819" cy="434250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The project focused on the Colorado Headwaters Watershed</a:t>
            </a:r>
          </a:p>
          <a:p>
            <a:pPr lvl="1"/>
            <a:r>
              <a:rPr lang="en-US" sz="2600" dirty="0" smtClean="0"/>
              <a:t>A small watershed within the Upper Colorado River Basin</a:t>
            </a:r>
          </a:p>
          <a:p>
            <a:pPr lvl="1"/>
            <a:endParaRPr lang="en-US" dirty="0" smtClean="0"/>
          </a:p>
          <a:p>
            <a:pPr marL="4572" lvl="1" indent="0">
              <a:buNone/>
            </a:pPr>
            <a:r>
              <a:rPr lang="en-US" sz="3200" dirty="0" smtClean="0"/>
              <a:t>Flow data was collected at the gauge of discharge for the watershed</a:t>
            </a:r>
          </a:p>
          <a:p>
            <a:pPr lvl="1"/>
            <a:r>
              <a:rPr lang="en-US" sz="2600" dirty="0" smtClean="0"/>
              <a:t>The gauge with the lowest elevation</a:t>
            </a:r>
          </a:p>
          <a:p>
            <a:pPr lvl="1"/>
            <a:r>
              <a:rPr lang="en-US" sz="2600" dirty="0" smtClean="0"/>
              <a:t>Station Number 9070500: Colorado River Near </a:t>
            </a:r>
            <a:r>
              <a:rPr lang="en-US" sz="2600" dirty="0" err="1" smtClean="0"/>
              <a:t>Dostero</a:t>
            </a:r>
            <a:r>
              <a:rPr lang="en-US" sz="2600" dirty="0" smtClean="0"/>
              <a:t>, CO</a:t>
            </a:r>
          </a:p>
          <a:p>
            <a:pPr lvl="1"/>
            <a:r>
              <a:rPr lang="en-US" sz="2600" dirty="0" smtClean="0"/>
              <a:t>Elevation of 6,130 feet </a:t>
            </a:r>
          </a:p>
          <a:p>
            <a:pPr marL="4572" lvl="1" indent="0">
              <a:buNone/>
            </a:pPr>
            <a:r>
              <a:rPr lang="en-US" sz="2600" dirty="0"/>
              <a:t>	</a:t>
            </a:r>
            <a:endParaRPr lang="en-US" sz="2600" dirty="0" smtClean="0"/>
          </a:p>
          <a:p>
            <a:pPr marL="4572" lvl="1" indent="0">
              <a:buNone/>
            </a:pPr>
            <a:endParaRPr lang="en-US" sz="2400" dirty="0" smtClean="0"/>
          </a:p>
          <a:p>
            <a:pPr marL="4572" lvl="1" indent="0">
              <a:buNone/>
            </a:pPr>
            <a:endParaRPr lang="en-US" sz="2400" dirty="0"/>
          </a:p>
        </p:txBody>
      </p:sp>
      <p:pic>
        <p:nvPicPr>
          <p:cNvPr id="1026" name="Picture 2" descr="Image result for Colorado Headwaters Watershed -- 1401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97" y="1228113"/>
            <a:ext cx="4825806" cy="32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2879" y="4559967"/>
            <a:ext cx="344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Colorado Headwaters Watershed</a:t>
            </a:r>
          </a:p>
          <a:p>
            <a:pPr algn="ctr"/>
            <a:r>
              <a:rPr lang="en-US" dirty="0" smtClean="0"/>
              <a:t>(EPA)</a:t>
            </a:r>
            <a:endParaRPr lang="en-US" dirty="0"/>
          </a:p>
        </p:txBody>
      </p:sp>
      <p:pic>
        <p:nvPicPr>
          <p:cNvPr id="9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79800" y="5500291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379431" y="3465931"/>
            <a:ext cx="164592" cy="1684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000" dirty="0" smtClean="0"/>
              <a:t>Snow data was analyzed using MATLAB </a:t>
            </a:r>
          </a:p>
          <a:p>
            <a:pPr lvl="1"/>
            <a:r>
              <a:rPr lang="en-US" sz="2400" dirty="0" smtClean="0"/>
              <a:t>Abstract SWE data from geo referenced files (.tiff files)</a:t>
            </a:r>
          </a:p>
          <a:p>
            <a:pPr lvl="1"/>
            <a:r>
              <a:rPr lang="en-US" sz="2400" dirty="0" smtClean="0"/>
              <a:t>Organize data into graphs to compare to flow discharge </a:t>
            </a:r>
          </a:p>
          <a:p>
            <a:pPr lvl="1"/>
            <a:r>
              <a:rPr lang="en-US" sz="2400" dirty="0" smtClean="0"/>
              <a:t>The lag between peak snow water equivalent and peak discharge for each year was identified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000" dirty="0" smtClean="0"/>
              <a:t>Discharge values were obtained from the Colorado Water Science Center</a:t>
            </a:r>
          </a:p>
          <a:p>
            <a:pPr lvl="1"/>
            <a:r>
              <a:rPr lang="en-US" sz="2400" dirty="0" smtClean="0"/>
              <a:t>Full 30 years of data had to be requested from the Water Science Center</a:t>
            </a:r>
          </a:p>
          <a:p>
            <a:pPr lvl="1"/>
            <a:r>
              <a:rPr lang="en-US" sz="2400" dirty="0" smtClean="0"/>
              <a:t>Data was organized in MATLAB and compared to snow data</a:t>
            </a:r>
            <a:endParaRPr lang="en-US" sz="2400" dirty="0"/>
          </a:p>
        </p:txBody>
      </p:sp>
      <p:pic>
        <p:nvPicPr>
          <p:cNvPr id="9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79800" y="5500291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40" y="1674917"/>
            <a:ext cx="5085108" cy="3813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75" y="1813208"/>
            <a:ext cx="4916110" cy="3687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6184" y="5619561"/>
            <a:ext cx="220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SWE vs Discharge for years 1982-1986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53071" y="5510391"/>
            <a:ext cx="217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Lag plot for year 1986 (lag of 80 days)</a:t>
            </a:r>
            <a:endParaRPr lang="en-US" dirty="0"/>
          </a:p>
        </p:txBody>
      </p:sp>
      <p:pic>
        <p:nvPicPr>
          <p:cNvPr id="13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79800" y="5500291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79800" y="5500291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29" y="1741939"/>
            <a:ext cx="3463591" cy="4856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478" y="2884249"/>
            <a:ext cx="5105476" cy="1083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8252" y="4509945"/>
            <a:ext cx="695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Statistical Analysis for all lag values for years 1982-2014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significant correlation between snow water equivalent and discharge can be used to develop a numerical model</a:t>
            </a:r>
          </a:p>
          <a:p>
            <a:r>
              <a:rPr lang="en-US" sz="3000" dirty="0" smtClean="0"/>
              <a:t>This model can be used to predict the amount of available water for a year based on snowfall and precipitation</a:t>
            </a:r>
          </a:p>
          <a:p>
            <a:r>
              <a:rPr lang="en-US" sz="3000" dirty="0" smtClean="0"/>
              <a:t>This model would assist the agriculture industry, allowing for a better understanding of available water resources</a:t>
            </a:r>
          </a:p>
        </p:txBody>
      </p:sp>
      <p:pic>
        <p:nvPicPr>
          <p:cNvPr id="9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79800" y="5500291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0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Dr. </a:t>
            </a:r>
            <a:r>
              <a:rPr lang="en-US" sz="3000" dirty="0" err="1" smtClean="0"/>
              <a:t>Xubin</a:t>
            </a:r>
            <a:r>
              <a:rPr lang="en-US" sz="3000" dirty="0" smtClean="0"/>
              <a:t> Zeng</a:t>
            </a:r>
          </a:p>
          <a:p>
            <a:r>
              <a:rPr lang="en-US" sz="3000" dirty="0" smtClean="0"/>
              <a:t>Nick Dawson</a:t>
            </a:r>
          </a:p>
          <a:p>
            <a:r>
              <a:rPr lang="en-US" sz="3000" dirty="0" err="1" smtClean="0"/>
              <a:t>UofA</a:t>
            </a:r>
            <a:r>
              <a:rPr lang="en-US" sz="3000" dirty="0" smtClean="0"/>
              <a:t> Department of Hydrology and Atmospheric Sciences </a:t>
            </a:r>
          </a:p>
          <a:p>
            <a:r>
              <a:rPr lang="en-US" sz="3000" dirty="0" smtClean="0"/>
              <a:t>NASA Space Grant </a:t>
            </a:r>
            <a:endParaRPr lang="en-US" sz="3000" dirty="0"/>
          </a:p>
        </p:txBody>
      </p:sp>
      <p:pic>
        <p:nvPicPr>
          <p:cNvPr id="5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" y="5446712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44263" y="5476455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5522409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" y="5446712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244263" y="5476455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5522409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2" y="1927280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078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344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 Light</vt:lpstr>
      <vt:lpstr>Metropolitan</vt:lpstr>
      <vt:lpstr>Snow Water Equivalent vs. Stream Discharge Comparison</vt:lpstr>
      <vt:lpstr>Problem Statement</vt:lpstr>
      <vt:lpstr>Overview</vt:lpstr>
      <vt:lpstr>Methods </vt:lpstr>
      <vt:lpstr>Results</vt:lpstr>
      <vt:lpstr>Results</vt:lpstr>
      <vt:lpstr>Application</vt:lpstr>
      <vt:lpstr>Acknowledgements</vt:lpstr>
      <vt:lpstr>Thank you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 Water Equivalent vs. Stream Discharge Comparison</dc:title>
  <dc:creator>Sarah Ruth Merrigan</dc:creator>
  <cp:lastModifiedBy>Sarah Ruth Merrigan</cp:lastModifiedBy>
  <cp:revision>15</cp:revision>
  <dcterms:created xsi:type="dcterms:W3CDTF">2017-04-03T17:26:16Z</dcterms:created>
  <dcterms:modified xsi:type="dcterms:W3CDTF">2017-04-07T16:40:22Z</dcterms:modified>
</cp:coreProperties>
</file>